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59" r:id="rId5"/>
    <p:sldId id="263" r:id="rId6"/>
    <p:sldId id="262" r:id="rId7"/>
    <p:sldId id="261" r:id="rId8"/>
    <p:sldId id="264" r:id="rId9"/>
    <p:sldId id="268" r:id="rId10"/>
    <p:sldId id="260" r:id="rId11"/>
    <p:sldId id="269" r:id="rId12"/>
    <p:sldId id="270"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ristian Geshkov" initials="HG" lastIdx="1" clrIdx="0">
    <p:extLst>
      <p:ext uri="{19B8F6BF-5375-455C-9EA6-DF929625EA0E}">
        <p15:presenceInfo xmlns:p15="http://schemas.microsoft.com/office/powerpoint/2012/main" userId="bfad10c71ca975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60"/>
  </p:normalViewPr>
  <p:slideViewPr>
    <p:cSldViewPr snapToGrid="0">
      <p:cViewPr varScale="1">
        <p:scale>
          <a:sx n="81" d="100"/>
          <a:sy n="81" d="100"/>
        </p:scale>
        <p:origin x="7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94B92-F243-429A-9ED3-FBD9E3E26D3C}"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74E2B-F2D9-4E37-AB45-5FEB90ECA2CE}" type="slidenum">
              <a:rPr lang="en-US" smtClean="0"/>
              <a:t>‹#›</a:t>
            </a:fld>
            <a:endParaRPr lang="en-US"/>
          </a:p>
        </p:txBody>
      </p:sp>
    </p:spTree>
    <p:extLst>
      <p:ext uri="{BB962C8B-B14F-4D97-AF65-F5344CB8AC3E}">
        <p14:creationId xmlns:p14="http://schemas.microsoft.com/office/powerpoint/2010/main" val="2079085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for the project is a System for communication at restaurants, in short, SCAR</a:t>
            </a:r>
          </a:p>
          <a:p>
            <a:r>
              <a:rPr lang="en-US" dirty="0"/>
              <a:t>The purpose of the system is to allow and facilitate a discrete and immediate communication between customers and staff.</a:t>
            </a:r>
          </a:p>
        </p:txBody>
      </p:sp>
      <p:sp>
        <p:nvSpPr>
          <p:cNvPr id="4" name="Slide Number Placeholder 3"/>
          <p:cNvSpPr>
            <a:spLocks noGrp="1"/>
          </p:cNvSpPr>
          <p:nvPr>
            <p:ph type="sldNum" sz="quarter" idx="5"/>
          </p:nvPr>
        </p:nvSpPr>
        <p:spPr/>
        <p:txBody>
          <a:bodyPr/>
          <a:lstStyle/>
          <a:p>
            <a:fld id="{ADA74E2B-F2D9-4E37-AB45-5FEB90ECA2CE}" type="slidenum">
              <a:rPr lang="en-US" smtClean="0"/>
              <a:t>1</a:t>
            </a:fld>
            <a:endParaRPr lang="en-US"/>
          </a:p>
        </p:txBody>
      </p:sp>
    </p:spTree>
    <p:extLst>
      <p:ext uri="{BB962C8B-B14F-4D97-AF65-F5344CB8AC3E}">
        <p14:creationId xmlns:p14="http://schemas.microsoft.com/office/powerpoint/2010/main" val="211166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macros</a:t>
            </a:r>
          </a:p>
        </p:txBody>
      </p:sp>
      <p:sp>
        <p:nvSpPr>
          <p:cNvPr id="4" name="Slide Number Placeholder 3"/>
          <p:cNvSpPr>
            <a:spLocks noGrp="1"/>
          </p:cNvSpPr>
          <p:nvPr>
            <p:ph type="sldNum" sz="quarter" idx="5"/>
          </p:nvPr>
        </p:nvSpPr>
        <p:spPr/>
        <p:txBody>
          <a:bodyPr/>
          <a:lstStyle/>
          <a:p>
            <a:fld id="{ADA74E2B-F2D9-4E37-AB45-5FEB90ECA2CE}" type="slidenum">
              <a:rPr lang="en-US" smtClean="0"/>
              <a:t>10</a:t>
            </a:fld>
            <a:endParaRPr lang="en-US"/>
          </a:p>
        </p:txBody>
      </p:sp>
    </p:spTree>
    <p:extLst>
      <p:ext uri="{BB962C8B-B14F-4D97-AF65-F5344CB8AC3E}">
        <p14:creationId xmlns:p14="http://schemas.microsoft.com/office/powerpoint/2010/main" val="2703277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Buttons are set as Internal pull up inputs</a:t>
            </a:r>
          </a:p>
          <a:p>
            <a:r>
              <a:rPr lang="en-US" dirty="0" err="1"/>
              <a:t>WiFi.begin</a:t>
            </a:r>
            <a:r>
              <a:rPr lang="en-US" dirty="0"/>
              <a:t> is important – as it connects with the AP</a:t>
            </a:r>
          </a:p>
          <a:p>
            <a:r>
              <a:rPr lang="en-US" dirty="0"/>
              <a:t>Check if connected, print if connected </a:t>
            </a:r>
          </a:p>
        </p:txBody>
      </p:sp>
      <p:sp>
        <p:nvSpPr>
          <p:cNvPr id="4" name="Slide Number Placeholder 3"/>
          <p:cNvSpPr>
            <a:spLocks noGrp="1"/>
          </p:cNvSpPr>
          <p:nvPr>
            <p:ph type="sldNum" sz="quarter" idx="5"/>
          </p:nvPr>
        </p:nvSpPr>
        <p:spPr/>
        <p:txBody>
          <a:bodyPr/>
          <a:lstStyle/>
          <a:p>
            <a:fld id="{ADA74E2B-F2D9-4E37-AB45-5FEB90ECA2CE}" type="slidenum">
              <a:rPr lang="en-US" smtClean="0"/>
              <a:t>11</a:t>
            </a:fld>
            <a:endParaRPr lang="en-US"/>
          </a:p>
        </p:txBody>
      </p:sp>
    </p:spTree>
    <p:extLst>
      <p:ext uri="{BB962C8B-B14F-4D97-AF65-F5344CB8AC3E}">
        <p14:creationId xmlns:p14="http://schemas.microsoft.com/office/powerpoint/2010/main" val="188476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ID DECLARATION – UNIQUE so that waiters know where to go.. http object is used to send the </a:t>
            </a:r>
            <a:r>
              <a:rPr lang="en-US" dirty="0" err="1"/>
              <a:t>http_requests</a:t>
            </a:r>
            <a:r>
              <a:rPr lang="en-US" dirty="0"/>
              <a:t>.. </a:t>
            </a:r>
            <a:r>
              <a:rPr lang="en-US" dirty="0" err="1"/>
              <a:t>http.begin</a:t>
            </a:r>
            <a:r>
              <a:rPr lang="en-US" dirty="0"/>
              <a:t> function establishes a TCP connection with the URL that changes depending on the button that is pressed</a:t>
            </a:r>
          </a:p>
        </p:txBody>
      </p:sp>
      <p:sp>
        <p:nvSpPr>
          <p:cNvPr id="4" name="Slide Number Placeholder 3"/>
          <p:cNvSpPr>
            <a:spLocks noGrp="1"/>
          </p:cNvSpPr>
          <p:nvPr>
            <p:ph type="sldNum" sz="quarter" idx="5"/>
          </p:nvPr>
        </p:nvSpPr>
        <p:spPr/>
        <p:txBody>
          <a:bodyPr/>
          <a:lstStyle/>
          <a:p>
            <a:fld id="{ADA74E2B-F2D9-4E37-AB45-5FEB90ECA2CE}" type="slidenum">
              <a:rPr lang="en-US" smtClean="0"/>
              <a:t>12</a:t>
            </a:fld>
            <a:endParaRPr lang="en-US"/>
          </a:p>
        </p:txBody>
      </p:sp>
    </p:spTree>
    <p:extLst>
      <p:ext uri="{BB962C8B-B14F-4D97-AF65-F5344CB8AC3E}">
        <p14:creationId xmlns:p14="http://schemas.microsoft.com/office/powerpoint/2010/main" val="4147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setup used for the final test</a:t>
            </a:r>
          </a:p>
        </p:txBody>
      </p:sp>
      <p:sp>
        <p:nvSpPr>
          <p:cNvPr id="4" name="Slide Number Placeholder 3"/>
          <p:cNvSpPr>
            <a:spLocks noGrp="1"/>
          </p:cNvSpPr>
          <p:nvPr>
            <p:ph type="sldNum" sz="quarter" idx="5"/>
          </p:nvPr>
        </p:nvSpPr>
        <p:spPr/>
        <p:txBody>
          <a:bodyPr/>
          <a:lstStyle/>
          <a:p>
            <a:fld id="{ADA74E2B-F2D9-4E37-AB45-5FEB90ECA2CE}" type="slidenum">
              <a:rPr lang="en-US" smtClean="0"/>
              <a:t>13</a:t>
            </a:fld>
            <a:endParaRPr lang="en-US"/>
          </a:p>
        </p:txBody>
      </p:sp>
    </p:spTree>
    <p:extLst>
      <p:ext uri="{BB962C8B-B14F-4D97-AF65-F5344CB8AC3E}">
        <p14:creationId xmlns:p14="http://schemas.microsoft.com/office/powerpoint/2010/main" val="314437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any other product, it’s developed because there are problems that I want to tackle. Problems such as noisy customers calling the staff by shouting or gesturing in order to try and attract the attention of the waiters. Or if you are a well mannered, polite customer who has MAYBE waited a bit too long for the waiters to acknowledge you. Or you have a spilled drink and need assistance from the staff. You can contact them, in that moment, without having to search for them.</a:t>
            </a:r>
            <a:br>
              <a:rPr lang="en-US" dirty="0"/>
            </a:br>
            <a:endParaRPr lang="en-US" dirty="0"/>
          </a:p>
        </p:txBody>
      </p:sp>
      <p:sp>
        <p:nvSpPr>
          <p:cNvPr id="4" name="Slide Number Placeholder 3"/>
          <p:cNvSpPr>
            <a:spLocks noGrp="1"/>
          </p:cNvSpPr>
          <p:nvPr>
            <p:ph type="sldNum" sz="quarter" idx="5"/>
          </p:nvPr>
        </p:nvSpPr>
        <p:spPr/>
        <p:txBody>
          <a:bodyPr/>
          <a:lstStyle/>
          <a:p>
            <a:fld id="{ADA74E2B-F2D9-4E37-AB45-5FEB90ECA2CE}" type="slidenum">
              <a:rPr lang="en-US" smtClean="0"/>
              <a:t>2</a:t>
            </a:fld>
            <a:endParaRPr lang="en-US"/>
          </a:p>
        </p:txBody>
      </p:sp>
    </p:spTree>
    <p:extLst>
      <p:ext uri="{BB962C8B-B14F-4D97-AF65-F5344CB8AC3E}">
        <p14:creationId xmlns:p14="http://schemas.microsoft.com/office/powerpoint/2010/main" val="3281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tell you HOW it works exactly. I believe that </a:t>
            </a:r>
            <a:r>
              <a:rPr lang="en-US" dirty="0" err="1"/>
              <a:t>itll</a:t>
            </a:r>
            <a:r>
              <a:rPr lang="en-US" dirty="0"/>
              <a:t> be easier for you to actually SEE how its setup by showing you the diagrams. This is an example of multiple clients connected to the AP via </a:t>
            </a:r>
            <a:r>
              <a:rPr lang="en-US" dirty="0" err="1"/>
              <a:t>WiFi</a:t>
            </a:r>
            <a:r>
              <a:rPr lang="en-US" dirty="0"/>
              <a:t>. In a restaurant or a café this is what we usually see</a:t>
            </a:r>
          </a:p>
        </p:txBody>
      </p:sp>
      <p:sp>
        <p:nvSpPr>
          <p:cNvPr id="4" name="Slide Number Placeholder 3"/>
          <p:cNvSpPr>
            <a:spLocks noGrp="1"/>
          </p:cNvSpPr>
          <p:nvPr>
            <p:ph type="sldNum" sz="quarter" idx="5"/>
          </p:nvPr>
        </p:nvSpPr>
        <p:spPr/>
        <p:txBody>
          <a:bodyPr/>
          <a:lstStyle/>
          <a:p>
            <a:fld id="{ADA74E2B-F2D9-4E37-AB45-5FEB90ECA2CE}" type="slidenum">
              <a:rPr lang="en-US" smtClean="0"/>
              <a:t>3</a:t>
            </a:fld>
            <a:endParaRPr lang="en-US"/>
          </a:p>
        </p:txBody>
      </p:sp>
    </p:spTree>
    <p:extLst>
      <p:ext uri="{BB962C8B-B14F-4D97-AF65-F5344CB8AC3E}">
        <p14:creationId xmlns:p14="http://schemas.microsoft.com/office/powerpoint/2010/main" val="387190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the block diagram which can be found in the documentation. It depicts how the client and server are connected within the configuration of their devices. Here you can observe that the client device has a microprocessor powered by a battery. It has 3 buttons attached to it, they are used to determine the commands which will be sent to the server. The commands being CALL in case you want to order or you need assistance, BILL if you want them to bring the check, and CANCEL, if you want to cancel your last command. Those commands will be sent via the </a:t>
            </a:r>
            <a:r>
              <a:rPr lang="en-US" dirty="0" err="1"/>
              <a:t>WiFi</a:t>
            </a:r>
            <a:r>
              <a:rPr lang="en-US" dirty="0"/>
              <a:t> module and received by the server where they’ll be processed and </a:t>
            </a:r>
            <a:r>
              <a:rPr lang="en-US" dirty="0" err="1"/>
              <a:t>itll</a:t>
            </a:r>
            <a:r>
              <a:rPr lang="en-US" dirty="0"/>
              <a:t> notify the staff whether LED or buzzers or as well see in a little bit, a web interface.</a:t>
            </a:r>
          </a:p>
        </p:txBody>
      </p:sp>
      <p:sp>
        <p:nvSpPr>
          <p:cNvPr id="4" name="Slide Number Placeholder 3"/>
          <p:cNvSpPr>
            <a:spLocks noGrp="1"/>
          </p:cNvSpPr>
          <p:nvPr>
            <p:ph type="sldNum" sz="quarter" idx="5"/>
          </p:nvPr>
        </p:nvSpPr>
        <p:spPr/>
        <p:txBody>
          <a:bodyPr/>
          <a:lstStyle/>
          <a:p>
            <a:fld id="{ADA74E2B-F2D9-4E37-AB45-5FEB90ECA2CE}" type="slidenum">
              <a:rPr lang="en-US" smtClean="0"/>
              <a:t>4</a:t>
            </a:fld>
            <a:endParaRPr lang="en-US"/>
          </a:p>
        </p:txBody>
      </p:sp>
    </p:spTree>
    <p:extLst>
      <p:ext uri="{BB962C8B-B14F-4D97-AF65-F5344CB8AC3E}">
        <p14:creationId xmlns:p14="http://schemas.microsoft.com/office/powerpoint/2010/main" val="38167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u="sng" kern="1200" dirty="0" err="1">
                <a:solidFill>
                  <a:schemeClr val="tx1"/>
                </a:solidFill>
                <a:effectLst/>
                <a:latin typeface="+mn-lt"/>
                <a:ea typeface="+mn-ea"/>
                <a:cs typeface="+mn-cs"/>
              </a:rPr>
              <a:t>Lolin</a:t>
            </a:r>
            <a:r>
              <a:rPr lang="en-US" sz="1200" u="sng"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rPr>
              <a:t>NodeMCU</a:t>
            </a:r>
            <a:r>
              <a:rPr lang="en-US" sz="1200" u="sng" kern="1200" dirty="0">
                <a:solidFill>
                  <a:schemeClr val="tx1"/>
                </a:solidFill>
                <a:effectLst/>
                <a:latin typeface="+mn-lt"/>
                <a:ea typeface="+mn-ea"/>
                <a:cs typeface="+mn-cs"/>
              </a:rPr>
              <a:t> V3</a:t>
            </a:r>
            <a:r>
              <a:rPr lang="en-US" sz="1200" kern="1200" dirty="0">
                <a:solidFill>
                  <a:schemeClr val="tx1"/>
                </a:solidFill>
                <a:effectLst/>
                <a:latin typeface="+mn-lt"/>
                <a:ea typeface="+mn-ea"/>
                <a:cs typeface="+mn-cs"/>
              </a:rPr>
              <a:t> is the device chosen for the proof of concept. It’s a small board with a ESP8266 processor and a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module,.Furthermore</a:t>
            </a:r>
            <a:r>
              <a:rPr lang="en-US" sz="1200" kern="1200" dirty="0">
                <a:solidFill>
                  <a:schemeClr val="tx1"/>
                </a:solidFill>
                <a:effectLst/>
                <a:latin typeface="+mn-lt"/>
                <a:ea typeface="+mn-ea"/>
                <a:cs typeface="+mn-cs"/>
              </a:rPr>
              <a:t> it is the lowest cost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board on the market, which makes it nearly perfect for the purposes of this project.</a:t>
            </a:r>
          </a:p>
          <a:p>
            <a:endParaRPr lang="en-US" dirty="0"/>
          </a:p>
        </p:txBody>
      </p:sp>
      <p:sp>
        <p:nvSpPr>
          <p:cNvPr id="4" name="Slide Number Placeholder 3"/>
          <p:cNvSpPr>
            <a:spLocks noGrp="1"/>
          </p:cNvSpPr>
          <p:nvPr>
            <p:ph type="sldNum" sz="quarter" idx="5"/>
          </p:nvPr>
        </p:nvSpPr>
        <p:spPr/>
        <p:txBody>
          <a:bodyPr/>
          <a:lstStyle/>
          <a:p>
            <a:fld id="{ADA74E2B-F2D9-4E37-AB45-5FEB90ECA2CE}" type="slidenum">
              <a:rPr lang="en-US" smtClean="0"/>
              <a:t>5</a:t>
            </a:fld>
            <a:endParaRPr lang="en-US"/>
          </a:p>
        </p:txBody>
      </p:sp>
    </p:spTree>
    <p:extLst>
      <p:ext uri="{BB962C8B-B14F-4D97-AF65-F5344CB8AC3E}">
        <p14:creationId xmlns:p14="http://schemas.microsoft.com/office/powerpoint/2010/main" val="179081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will be web-server running on the ESP8266, in order to accept the requests of the clients and notify the staff. The reason why the server side is on the same device as the client is because it’s small enough to be integrated with a smartphone/ smartwatch in order to divide the restaurant in sections. So that commands from one section reach only the waiter dedicated to that section. Another possibility is that those smartphone and watches can be another client that can access the inquired commands through a web interface. This is a simple declaration of the SSID and password, which are PREDETERMINED. The last line c</a:t>
            </a:r>
            <a:r>
              <a:rPr lang="en-US" sz="1200" b="0" i="0" kern="1200" dirty="0">
                <a:solidFill>
                  <a:schemeClr val="tx1"/>
                </a:solidFill>
                <a:effectLst/>
                <a:latin typeface="+mn-lt"/>
                <a:ea typeface="+mn-ea"/>
                <a:cs typeface="+mn-cs"/>
              </a:rPr>
              <a:t>reates a webserver object that listens for HTTP request on port 80 </a:t>
            </a:r>
            <a:br>
              <a:rPr lang="en-US" dirty="0"/>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DA74E2B-F2D9-4E37-AB45-5FEB90ECA2CE}" type="slidenum">
              <a:rPr lang="en-US" smtClean="0"/>
              <a:t>6</a:t>
            </a:fld>
            <a:endParaRPr lang="en-US"/>
          </a:p>
        </p:txBody>
      </p:sp>
    </p:spTree>
    <p:extLst>
      <p:ext uri="{BB962C8B-B14F-4D97-AF65-F5344CB8AC3E}">
        <p14:creationId xmlns:p14="http://schemas.microsoft.com/office/powerpoint/2010/main" val="4631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WiFi.softap</a:t>
            </a:r>
            <a:r>
              <a:rPr lang="en-US" sz="1200" kern="1200" dirty="0">
                <a:solidFill>
                  <a:schemeClr val="tx1"/>
                </a:solidFill>
                <a:effectLst/>
                <a:latin typeface="+mn-lt"/>
                <a:ea typeface="+mn-ea"/>
                <a:cs typeface="+mn-cs"/>
              </a:rPr>
              <a:t> important – configuring and starting AP</a:t>
            </a:r>
          </a:p>
          <a:p>
            <a:r>
              <a:rPr lang="en-US" dirty="0"/>
              <a:t>Determining what function will be executed when an http request is sent to this </a:t>
            </a:r>
            <a:r>
              <a:rPr lang="en-US" dirty="0" err="1"/>
              <a:t>url</a:t>
            </a:r>
            <a:endParaRPr lang="en-US" dirty="0"/>
          </a:p>
        </p:txBody>
      </p:sp>
      <p:sp>
        <p:nvSpPr>
          <p:cNvPr id="4" name="Slide Number Placeholder 3"/>
          <p:cNvSpPr>
            <a:spLocks noGrp="1"/>
          </p:cNvSpPr>
          <p:nvPr>
            <p:ph type="sldNum" sz="quarter" idx="5"/>
          </p:nvPr>
        </p:nvSpPr>
        <p:spPr/>
        <p:txBody>
          <a:bodyPr/>
          <a:lstStyle/>
          <a:p>
            <a:fld id="{ADA74E2B-F2D9-4E37-AB45-5FEB90ECA2CE}" type="slidenum">
              <a:rPr lang="en-US" smtClean="0"/>
              <a:t>7</a:t>
            </a:fld>
            <a:endParaRPr lang="en-US"/>
          </a:p>
        </p:txBody>
      </p:sp>
    </p:spTree>
    <p:extLst>
      <p:ext uri="{BB962C8B-B14F-4D97-AF65-F5344CB8AC3E}">
        <p14:creationId xmlns:p14="http://schemas.microsoft.com/office/powerpoint/2010/main" val="129819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check for HTTP_POST method. Char Array to hold the ID. </a:t>
            </a:r>
            <a:r>
              <a:rPr lang="en-US" dirty="0" err="1"/>
              <a:t>server.arg</a:t>
            </a:r>
            <a:r>
              <a:rPr lang="en-US" dirty="0"/>
              <a:t>(“plain”) is used to access the body of the http request</a:t>
            </a:r>
          </a:p>
          <a:p>
            <a:r>
              <a:rPr lang="en-US" dirty="0"/>
              <a:t>Printed on the serial monitor + appended to a global variable “message” that will be shown on the web interface</a:t>
            </a:r>
          </a:p>
        </p:txBody>
      </p:sp>
      <p:sp>
        <p:nvSpPr>
          <p:cNvPr id="4" name="Slide Number Placeholder 3"/>
          <p:cNvSpPr>
            <a:spLocks noGrp="1"/>
          </p:cNvSpPr>
          <p:nvPr>
            <p:ph type="sldNum" sz="quarter" idx="5"/>
          </p:nvPr>
        </p:nvSpPr>
        <p:spPr/>
        <p:txBody>
          <a:bodyPr/>
          <a:lstStyle/>
          <a:p>
            <a:fld id="{ADA74E2B-F2D9-4E37-AB45-5FEB90ECA2CE}" type="slidenum">
              <a:rPr lang="en-US" smtClean="0"/>
              <a:t>8</a:t>
            </a:fld>
            <a:endParaRPr lang="en-US"/>
          </a:p>
        </p:txBody>
      </p:sp>
    </p:spTree>
    <p:extLst>
      <p:ext uri="{BB962C8B-B14F-4D97-AF65-F5344CB8AC3E}">
        <p14:creationId xmlns:p14="http://schemas.microsoft.com/office/powerpoint/2010/main" val="158175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HandleRoot</a:t>
            </a:r>
            <a:r>
              <a:rPr lang="en-US" dirty="0"/>
              <a:t> function will be executed when an http request is sent to the root</a:t>
            </a:r>
          </a:p>
        </p:txBody>
      </p:sp>
      <p:sp>
        <p:nvSpPr>
          <p:cNvPr id="4" name="Slide Number Placeholder 3"/>
          <p:cNvSpPr>
            <a:spLocks noGrp="1"/>
          </p:cNvSpPr>
          <p:nvPr>
            <p:ph type="sldNum" sz="quarter" idx="5"/>
          </p:nvPr>
        </p:nvSpPr>
        <p:spPr/>
        <p:txBody>
          <a:bodyPr/>
          <a:lstStyle/>
          <a:p>
            <a:fld id="{ADA74E2B-F2D9-4E37-AB45-5FEB90ECA2CE}" type="slidenum">
              <a:rPr lang="en-US" smtClean="0"/>
              <a:t>9</a:t>
            </a:fld>
            <a:endParaRPr lang="en-US"/>
          </a:p>
        </p:txBody>
      </p:sp>
    </p:spTree>
    <p:extLst>
      <p:ext uri="{BB962C8B-B14F-4D97-AF65-F5344CB8AC3E}">
        <p14:creationId xmlns:p14="http://schemas.microsoft.com/office/powerpoint/2010/main" val="786936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F8B9-C016-463E-9627-5DC7C7B9444C}"/>
              </a:ext>
            </a:extLst>
          </p:cNvPr>
          <p:cNvSpPr>
            <a:spLocks noGrp="1"/>
          </p:cNvSpPr>
          <p:nvPr>
            <p:ph type="ctrTitle"/>
          </p:nvPr>
        </p:nvSpPr>
        <p:spPr/>
        <p:txBody>
          <a:bodyPr/>
          <a:lstStyle/>
          <a:p>
            <a:r>
              <a:rPr lang="en-US" dirty="0"/>
              <a:t>system for communication at restaurants</a:t>
            </a:r>
          </a:p>
        </p:txBody>
      </p:sp>
      <p:sp>
        <p:nvSpPr>
          <p:cNvPr id="3" name="Subtitle 2">
            <a:extLst>
              <a:ext uri="{FF2B5EF4-FFF2-40B4-BE49-F238E27FC236}">
                <a16:creationId xmlns:a16="http://schemas.microsoft.com/office/drawing/2014/main" id="{F3DC7798-F362-43E9-995A-EA8E772208B0}"/>
              </a:ext>
            </a:extLst>
          </p:cNvPr>
          <p:cNvSpPr>
            <a:spLocks noGrp="1"/>
          </p:cNvSpPr>
          <p:nvPr>
            <p:ph type="subTitle" idx="1"/>
          </p:nvPr>
        </p:nvSpPr>
        <p:spPr/>
        <p:txBody>
          <a:bodyPr/>
          <a:lstStyle/>
          <a:p>
            <a:r>
              <a:rPr lang="en-US" dirty="0"/>
              <a:t>SCAR</a:t>
            </a:r>
          </a:p>
        </p:txBody>
      </p:sp>
    </p:spTree>
    <p:extLst>
      <p:ext uri="{BB962C8B-B14F-4D97-AF65-F5344CB8AC3E}">
        <p14:creationId xmlns:p14="http://schemas.microsoft.com/office/powerpoint/2010/main" val="150427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97" name="Rectangle 196">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0"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1"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4"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9"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55"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BFD5E0-4FDB-4E0E-B1C8-17398159A68E}"/>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solidFill>
                  <a:srgbClr val="FFFFFF"/>
                </a:solidFill>
              </a:rPr>
              <a:t>Client Side</a:t>
            </a:r>
          </a:p>
        </p:txBody>
      </p:sp>
      <p:sp useBgFill="1">
        <p:nvSpPr>
          <p:cNvPr id="257"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911D53-844D-4155-9EDC-828704586075}"/>
              </a:ext>
            </a:extLst>
          </p:cNvPr>
          <p:cNvPicPr>
            <a:picLocks noChangeAspect="1" noChangeArrowheads="1"/>
          </p:cNvPicPr>
          <p:nvPr/>
        </p:nvPicPr>
        <p:blipFill>
          <a:blip r:embed="rId4"/>
          <a:srcRect/>
          <a:stretch/>
        </p:blipFill>
        <p:spPr bwMode="auto">
          <a:xfrm>
            <a:off x="2299003" y="1136617"/>
            <a:ext cx="4008070" cy="48840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41020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97" name="Rectangle 196">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0"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1"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2"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3"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4"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9"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55"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BFD5E0-4FDB-4E0E-B1C8-17398159A68E}"/>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solidFill>
                  <a:srgbClr val="FFFFFF"/>
                </a:solidFill>
              </a:rPr>
              <a:t>Client Side</a:t>
            </a:r>
          </a:p>
        </p:txBody>
      </p:sp>
      <p:sp useBgFill="1">
        <p:nvSpPr>
          <p:cNvPr id="257"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4911D53-844D-4155-9EDC-828704586075}"/>
              </a:ext>
            </a:extLst>
          </p:cNvPr>
          <p:cNvPicPr>
            <a:picLocks noChangeAspect="1" noChangeArrowheads="1"/>
          </p:cNvPicPr>
          <p:nvPr/>
        </p:nvPicPr>
        <p:blipFill>
          <a:blip r:embed="rId4"/>
          <a:srcRect/>
          <a:stretch/>
        </p:blipFill>
        <p:spPr bwMode="auto">
          <a:xfrm>
            <a:off x="2299003" y="1174778"/>
            <a:ext cx="4008070" cy="48076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6875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9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54" name="Group 25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5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11" name="Group 310">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12" name="Rectangle 311">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3"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ABFD5E0-4FDB-4E0E-B1C8-17398159A68E}"/>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sz="4800"/>
              <a:t>Client Side</a:t>
            </a:r>
          </a:p>
        </p:txBody>
      </p:sp>
      <p:grpSp>
        <p:nvGrpSpPr>
          <p:cNvPr id="314" name="Group 31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1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4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69" name="Group 368">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70"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3075" name="Picture 3">
            <a:extLst>
              <a:ext uri="{FF2B5EF4-FFF2-40B4-BE49-F238E27FC236}">
                <a16:creationId xmlns:a16="http://schemas.microsoft.com/office/drawing/2014/main" id="{9796AAEC-51EE-4AEB-A556-8B7EA70A02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4" y="4762"/>
            <a:ext cx="12127707"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16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533DEB-EB88-44AE-8437-4478966A8C93}"/>
              </a:ext>
            </a:extLst>
          </p:cNvPr>
          <p:cNvSpPr>
            <a:spLocks noGrp="1"/>
          </p:cNvSpPr>
          <p:nvPr>
            <p:ph type="title"/>
          </p:nvPr>
        </p:nvSpPr>
        <p:spPr>
          <a:xfrm>
            <a:off x="8036041" y="618518"/>
            <a:ext cx="3281003" cy="1478570"/>
          </a:xfrm>
        </p:spPr>
        <p:txBody>
          <a:bodyPr anchor="b">
            <a:normAutofit/>
          </a:bodyPr>
          <a:lstStyle/>
          <a:p>
            <a:r>
              <a:rPr lang="en-US" sz="2800" dirty="0">
                <a:solidFill>
                  <a:srgbClr val="FFFFFF"/>
                </a:solidFill>
              </a:rPr>
              <a:t>testing</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FA5D5D0E-508D-4BAF-A6DA-0FFCCAD4ED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86" t="2182" r="8586" b="-2029"/>
          <a:stretch/>
        </p:blipFill>
        <p:spPr bwMode="auto">
          <a:xfrm>
            <a:off x="1118988" y="1147060"/>
            <a:ext cx="6112382" cy="45772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12485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9ACE-DDDF-462D-8EC6-1AD3B74EC274}"/>
              </a:ext>
            </a:extLst>
          </p:cNvPr>
          <p:cNvSpPr>
            <a:spLocks noGrp="1"/>
          </p:cNvSpPr>
          <p:nvPr>
            <p:ph type="title"/>
          </p:nvPr>
        </p:nvSpPr>
        <p:spPr/>
        <p:txBody>
          <a:bodyPr/>
          <a:lstStyle/>
          <a:p>
            <a:r>
              <a:rPr lang="en-US" dirty="0"/>
              <a:t>Thank you for your attention</a:t>
            </a:r>
          </a:p>
        </p:txBody>
      </p:sp>
      <p:sp>
        <p:nvSpPr>
          <p:cNvPr id="5" name="Content Placeholder 4">
            <a:extLst>
              <a:ext uri="{FF2B5EF4-FFF2-40B4-BE49-F238E27FC236}">
                <a16:creationId xmlns:a16="http://schemas.microsoft.com/office/drawing/2014/main" id="{3C7687C8-FA6F-44E3-A73E-CECF30A2C57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04888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9AAA-9BEA-4756-9739-091AFE793523}"/>
              </a:ext>
            </a:extLst>
          </p:cNvPr>
          <p:cNvSpPr>
            <a:spLocks noGrp="1"/>
          </p:cNvSpPr>
          <p:nvPr>
            <p:ph type="title"/>
          </p:nvPr>
        </p:nvSpPr>
        <p:spPr/>
        <p:txBody>
          <a:bodyPr/>
          <a:lstStyle/>
          <a:p>
            <a:r>
              <a:rPr lang="en-US" dirty="0"/>
              <a:t>Problems description </a:t>
            </a:r>
          </a:p>
        </p:txBody>
      </p:sp>
      <p:pic>
        <p:nvPicPr>
          <p:cNvPr id="5" name="Content Placeholder 4" descr="A picture containing indoor, person, man, woman&#10;&#10;Description automatically generated">
            <a:extLst>
              <a:ext uri="{FF2B5EF4-FFF2-40B4-BE49-F238E27FC236}">
                <a16:creationId xmlns:a16="http://schemas.microsoft.com/office/drawing/2014/main" id="{7A2EA2DB-B9F8-4577-86CE-242067C34F48}"/>
              </a:ext>
            </a:extLst>
          </p:cNvPr>
          <p:cNvPicPr>
            <a:picLocks noGrp="1" noChangeAspect="1"/>
          </p:cNvPicPr>
          <p:nvPr>
            <p:ph idx="1"/>
          </p:nvPr>
        </p:nvPicPr>
        <p:blipFill rotWithShape="1">
          <a:blip r:embed="rId3"/>
          <a:srcRect l="1380" t="2107" r="1117" b="11026"/>
          <a:stretch/>
        </p:blipFill>
        <p:spPr>
          <a:xfrm>
            <a:off x="1141413" y="2219226"/>
            <a:ext cx="4695825" cy="3076575"/>
          </a:xfrm>
        </p:spPr>
      </p:pic>
      <p:pic>
        <p:nvPicPr>
          <p:cNvPr id="7" name="Picture 6" descr="A picture containing table, indoor, sitting, white&#10;&#10;Description automatically generated">
            <a:extLst>
              <a:ext uri="{FF2B5EF4-FFF2-40B4-BE49-F238E27FC236}">
                <a16:creationId xmlns:a16="http://schemas.microsoft.com/office/drawing/2014/main" id="{3661E698-AB89-493E-9715-1E03C522C223}"/>
              </a:ext>
            </a:extLst>
          </p:cNvPr>
          <p:cNvPicPr>
            <a:picLocks noChangeAspect="1"/>
          </p:cNvPicPr>
          <p:nvPr/>
        </p:nvPicPr>
        <p:blipFill>
          <a:blip r:embed="rId4"/>
          <a:stretch>
            <a:fillRect/>
          </a:stretch>
        </p:blipFill>
        <p:spPr>
          <a:xfrm>
            <a:off x="6172200" y="2209799"/>
            <a:ext cx="4514850" cy="3076576"/>
          </a:xfrm>
          <a:prstGeom prst="rect">
            <a:avLst/>
          </a:prstGeom>
        </p:spPr>
      </p:pic>
    </p:spTree>
    <p:extLst>
      <p:ext uri="{BB962C8B-B14F-4D97-AF65-F5344CB8AC3E}">
        <p14:creationId xmlns:p14="http://schemas.microsoft.com/office/powerpoint/2010/main" val="202728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6CA8-3032-4E5C-9758-EB536A739C19}"/>
              </a:ext>
            </a:extLst>
          </p:cNvPr>
          <p:cNvSpPr>
            <a:spLocks noGrp="1"/>
          </p:cNvSpPr>
          <p:nvPr>
            <p:ph type="title"/>
          </p:nvPr>
        </p:nvSpPr>
        <p:spPr/>
        <p:txBody>
          <a:bodyPr/>
          <a:lstStyle/>
          <a:p>
            <a:r>
              <a:rPr lang="en-US" dirty="0"/>
              <a:t>Diagrams</a:t>
            </a:r>
          </a:p>
        </p:txBody>
      </p:sp>
      <p:pic>
        <p:nvPicPr>
          <p:cNvPr id="5" name="Content Placeholder 4" descr="A picture containing device, drawing&#10;&#10;Description automatically generated">
            <a:extLst>
              <a:ext uri="{FF2B5EF4-FFF2-40B4-BE49-F238E27FC236}">
                <a16:creationId xmlns:a16="http://schemas.microsoft.com/office/drawing/2014/main" id="{0E1B2BE5-5552-4E52-88F2-B3BACE9C4E0A}"/>
              </a:ext>
            </a:extLst>
          </p:cNvPr>
          <p:cNvPicPr>
            <a:picLocks noGrp="1" noChangeAspect="1"/>
          </p:cNvPicPr>
          <p:nvPr>
            <p:ph idx="1"/>
          </p:nvPr>
        </p:nvPicPr>
        <p:blipFill>
          <a:blip r:embed="rId3"/>
          <a:stretch>
            <a:fillRect/>
          </a:stretch>
        </p:blipFill>
        <p:spPr>
          <a:xfrm>
            <a:off x="2404229" y="2282789"/>
            <a:ext cx="7380366" cy="4213276"/>
          </a:xfrm>
        </p:spPr>
      </p:pic>
    </p:spTree>
    <p:extLst>
      <p:ext uri="{BB962C8B-B14F-4D97-AF65-F5344CB8AC3E}">
        <p14:creationId xmlns:p14="http://schemas.microsoft.com/office/powerpoint/2010/main" val="2285534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88177B-48CD-4D2E-B260-50126494A09F}"/>
              </a:ext>
            </a:extLst>
          </p:cNvPr>
          <p:cNvSpPr>
            <a:spLocks noGrp="1"/>
          </p:cNvSpPr>
          <p:nvPr>
            <p:ph type="title"/>
          </p:nvPr>
        </p:nvSpPr>
        <p:spPr>
          <a:xfrm>
            <a:off x="866775" y="2209834"/>
            <a:ext cx="3088405" cy="2539461"/>
          </a:xfrm>
        </p:spPr>
        <p:txBody>
          <a:bodyPr>
            <a:normAutofit/>
          </a:bodyPr>
          <a:lstStyle/>
          <a:p>
            <a:r>
              <a:rPr lang="en-US" sz="3200" dirty="0">
                <a:solidFill>
                  <a:srgbClr val="FFFFFF"/>
                </a:solidFill>
              </a:rPr>
              <a:t>Block diagram</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A close up of a clock&#10;&#10;Description automatically generated">
            <a:extLst>
              <a:ext uri="{FF2B5EF4-FFF2-40B4-BE49-F238E27FC236}">
                <a16:creationId xmlns:a16="http://schemas.microsoft.com/office/drawing/2014/main" id="{5BE60342-3EE8-4D5B-BFAE-32B436AF2F5F}"/>
              </a:ext>
            </a:extLst>
          </p:cNvPr>
          <p:cNvPicPr>
            <a:picLocks noChangeAspect="1"/>
          </p:cNvPicPr>
          <p:nvPr/>
        </p:nvPicPr>
        <p:blipFill>
          <a:blip r:embed="rId4"/>
          <a:stretch>
            <a:fillRect/>
          </a:stretch>
        </p:blipFill>
        <p:spPr>
          <a:xfrm>
            <a:off x="5607973" y="643467"/>
            <a:ext cx="5051655" cy="5566562"/>
          </a:xfrm>
          <a:prstGeom prst="rect">
            <a:avLst/>
          </a:prstGeom>
        </p:spPr>
      </p:pic>
    </p:spTree>
    <p:extLst>
      <p:ext uri="{BB962C8B-B14F-4D97-AF65-F5344CB8AC3E}">
        <p14:creationId xmlns:p14="http://schemas.microsoft.com/office/powerpoint/2010/main" val="159666082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06DB-A0D4-4515-8FB2-AB9C1D21313B}"/>
              </a:ext>
            </a:extLst>
          </p:cNvPr>
          <p:cNvSpPr>
            <a:spLocks noGrp="1"/>
          </p:cNvSpPr>
          <p:nvPr>
            <p:ph type="title"/>
          </p:nvPr>
        </p:nvSpPr>
        <p:spPr/>
        <p:txBody>
          <a:bodyPr/>
          <a:lstStyle/>
          <a:p>
            <a:r>
              <a:rPr lang="da-DK" dirty="0"/>
              <a:t>Lolin NodeMCU V3 </a:t>
            </a:r>
            <a:endParaRPr lang="en-US" dirty="0"/>
          </a:p>
        </p:txBody>
      </p:sp>
      <p:sp>
        <p:nvSpPr>
          <p:cNvPr id="5" name="Content Placeholder 4">
            <a:extLst>
              <a:ext uri="{FF2B5EF4-FFF2-40B4-BE49-F238E27FC236}">
                <a16:creationId xmlns:a16="http://schemas.microsoft.com/office/drawing/2014/main" id="{03BB7D4F-C2DB-4F4B-82DE-7D2C3B897B46}"/>
              </a:ext>
            </a:extLst>
          </p:cNvPr>
          <p:cNvSpPr>
            <a:spLocks noGrp="1"/>
          </p:cNvSpPr>
          <p:nvPr>
            <p:ph idx="1"/>
          </p:nvPr>
        </p:nvSpPr>
        <p:spPr/>
        <p:txBody>
          <a:bodyPr/>
          <a:lstStyle/>
          <a:p>
            <a:r>
              <a:rPr lang="en-US" dirty="0"/>
              <a:t>ESP8266</a:t>
            </a:r>
          </a:p>
          <a:p>
            <a:r>
              <a:rPr lang="en-US" dirty="0" err="1"/>
              <a:t>WiFi</a:t>
            </a:r>
            <a:r>
              <a:rPr lang="en-US" dirty="0"/>
              <a:t> module</a:t>
            </a:r>
          </a:p>
          <a:p>
            <a:r>
              <a:rPr lang="en-US" dirty="0"/>
              <a:t>Arduino IDE</a:t>
            </a:r>
          </a:p>
          <a:p>
            <a:r>
              <a:rPr lang="en-US" dirty="0"/>
              <a:t>Availability</a:t>
            </a:r>
          </a:p>
        </p:txBody>
      </p:sp>
    </p:spTree>
    <p:extLst>
      <p:ext uri="{BB962C8B-B14F-4D97-AF65-F5344CB8AC3E}">
        <p14:creationId xmlns:p14="http://schemas.microsoft.com/office/powerpoint/2010/main" val="235808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7"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463" name="Group 347">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49"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0"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1"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2"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3"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4"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5"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6"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7"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8"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9"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0"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1"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2"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3"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4"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5"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6"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7"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8"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9"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0"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1"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2"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3"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4"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5"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6"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7"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8"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9"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0"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1"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2"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3"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4"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5"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6"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7"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8"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9"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0"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1"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2"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3"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4"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5"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6"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7"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8"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9"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0"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1"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2"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65" name="Rectangle 403">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06"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408" name="Group 407">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409"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0"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1"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2"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3"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4"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5"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6"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7"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8"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9"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0"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1"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2"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3"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4"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5"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6"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7"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8"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9"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0"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1"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2"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3"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4"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5"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6"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7"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8"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9"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0"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1"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2"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3"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4"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5"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6"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7"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8"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9"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0"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1"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2"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3"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4"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5"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6"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7"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8"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9"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0"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1"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2"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793953D-2B8B-48CE-A745-961DBA8800E5}"/>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solidFill>
                  <a:srgbClr val="FFFFFF"/>
                </a:solidFill>
              </a:rPr>
              <a:t>Server Side</a:t>
            </a:r>
          </a:p>
        </p:txBody>
      </p:sp>
      <p:sp useBgFill="1">
        <p:nvSpPr>
          <p:cNvPr id="464"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text on a white background&#10;&#10;Description automatically generated">
            <a:extLst>
              <a:ext uri="{FF2B5EF4-FFF2-40B4-BE49-F238E27FC236}">
                <a16:creationId xmlns:a16="http://schemas.microsoft.com/office/drawing/2014/main" id="{74B25709-BE91-43E6-953C-ED1918D8507E}"/>
              </a:ext>
            </a:extLst>
          </p:cNvPr>
          <p:cNvPicPr>
            <a:picLocks noChangeAspect="1"/>
          </p:cNvPicPr>
          <p:nvPr/>
        </p:nvPicPr>
        <p:blipFill>
          <a:blip r:embed="rId4"/>
          <a:stretch>
            <a:fillRect/>
          </a:stretch>
        </p:blipFill>
        <p:spPr>
          <a:xfrm>
            <a:off x="6421396" y="1714504"/>
            <a:ext cx="4635583" cy="3421501"/>
          </a:xfrm>
          <a:prstGeom prst="rect">
            <a:avLst/>
          </a:prstGeom>
        </p:spPr>
      </p:pic>
    </p:spTree>
    <p:extLst>
      <p:ext uri="{BB962C8B-B14F-4D97-AF65-F5344CB8AC3E}">
        <p14:creationId xmlns:p14="http://schemas.microsoft.com/office/powerpoint/2010/main" val="27255419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3"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15" name="Group 21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5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71" name="Group 270">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72" name="Rectangle 271">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3"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793953D-2B8B-48CE-A745-961DBA8800E5}"/>
              </a:ext>
            </a:extLst>
          </p:cNvPr>
          <p:cNvSpPr>
            <a:spLocks noGrp="1"/>
          </p:cNvSpPr>
          <p:nvPr>
            <p:ph type="title"/>
          </p:nvPr>
        </p:nvSpPr>
        <p:spPr>
          <a:xfrm>
            <a:off x="7914894" y="1122363"/>
            <a:ext cx="3156229" cy="2387600"/>
          </a:xfrm>
        </p:spPr>
        <p:txBody>
          <a:bodyPr vert="horz" lIns="91440" tIns="45720" rIns="91440" bIns="45720" rtlCol="0" anchor="b">
            <a:normAutofit/>
          </a:bodyPr>
          <a:lstStyle/>
          <a:p>
            <a:r>
              <a:rPr lang="en-US" sz="4800" dirty="0"/>
              <a:t>Server Side</a:t>
            </a:r>
          </a:p>
        </p:txBody>
      </p:sp>
      <p:grpSp>
        <p:nvGrpSpPr>
          <p:cNvPr id="275" name="Group 274">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76"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7"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0"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5"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7"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31" name="Group 330">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32"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0"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1"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6" name="Picture 5">
            <a:extLst>
              <a:ext uri="{FF2B5EF4-FFF2-40B4-BE49-F238E27FC236}">
                <a16:creationId xmlns:a16="http://schemas.microsoft.com/office/drawing/2014/main" id="{3E383C83-56DD-46BC-9F08-2FA13A805A34}"/>
              </a:ext>
            </a:extLst>
          </p:cNvPr>
          <p:cNvPicPr>
            <a:picLocks noChangeAspect="1"/>
          </p:cNvPicPr>
          <p:nvPr/>
        </p:nvPicPr>
        <p:blipFill rotWithShape="1">
          <a:blip r:embed="rId5"/>
          <a:srcRect r="14033" b="1"/>
          <a:stretch/>
        </p:blipFill>
        <p:spPr>
          <a:xfrm>
            <a:off x="-5597" y="10"/>
            <a:ext cx="7558541" cy="6857990"/>
          </a:xfrm>
          <a:prstGeom prst="rect">
            <a:avLst/>
          </a:prstGeom>
        </p:spPr>
      </p:pic>
    </p:spTree>
    <p:extLst>
      <p:ext uri="{BB962C8B-B14F-4D97-AF65-F5344CB8AC3E}">
        <p14:creationId xmlns:p14="http://schemas.microsoft.com/office/powerpoint/2010/main" val="653617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D040-284B-46BE-9859-94B30044A118}"/>
              </a:ext>
            </a:extLst>
          </p:cNvPr>
          <p:cNvSpPr>
            <a:spLocks noGrp="1"/>
          </p:cNvSpPr>
          <p:nvPr>
            <p:ph type="title"/>
          </p:nvPr>
        </p:nvSpPr>
        <p:spPr/>
        <p:txBody>
          <a:bodyPr/>
          <a:lstStyle/>
          <a:p>
            <a:r>
              <a:rPr lang="en-US" dirty="0"/>
              <a:t>handlers</a:t>
            </a:r>
          </a:p>
        </p:txBody>
      </p:sp>
      <p:pic>
        <p:nvPicPr>
          <p:cNvPr id="5" name="Content Placeholder 4">
            <a:extLst>
              <a:ext uri="{FF2B5EF4-FFF2-40B4-BE49-F238E27FC236}">
                <a16:creationId xmlns:a16="http://schemas.microsoft.com/office/drawing/2014/main" id="{4D0F6F9D-DA08-4B51-BA3B-3A74B63A15D4}"/>
              </a:ext>
            </a:extLst>
          </p:cNvPr>
          <p:cNvPicPr>
            <a:picLocks noGrp="1" noChangeAspect="1"/>
          </p:cNvPicPr>
          <p:nvPr>
            <p:ph idx="1"/>
          </p:nvPr>
        </p:nvPicPr>
        <p:blipFill>
          <a:blip r:embed="rId3"/>
          <a:srcRect/>
          <a:stretch/>
        </p:blipFill>
        <p:spPr>
          <a:xfrm>
            <a:off x="524470" y="2084731"/>
            <a:ext cx="11139887" cy="3871226"/>
          </a:xfrm>
        </p:spPr>
      </p:pic>
    </p:spTree>
    <p:extLst>
      <p:ext uri="{BB962C8B-B14F-4D97-AF65-F5344CB8AC3E}">
        <p14:creationId xmlns:p14="http://schemas.microsoft.com/office/powerpoint/2010/main" val="412989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3821-ADCC-4F6D-996D-7A19B259E181}"/>
              </a:ext>
            </a:extLst>
          </p:cNvPr>
          <p:cNvSpPr>
            <a:spLocks noGrp="1"/>
          </p:cNvSpPr>
          <p:nvPr>
            <p:ph type="title"/>
          </p:nvPr>
        </p:nvSpPr>
        <p:spPr>
          <a:xfrm>
            <a:off x="1141413" y="618518"/>
            <a:ext cx="9905998" cy="1478570"/>
          </a:xfrm>
        </p:spPr>
        <p:txBody>
          <a:bodyPr>
            <a:normAutofit/>
          </a:bodyPr>
          <a:lstStyle/>
          <a:p>
            <a:r>
              <a:rPr lang="en-US" dirty="0" err="1"/>
              <a:t>Handleroot</a:t>
            </a:r>
            <a:endParaRPr lang="en-US" dirty="0"/>
          </a:p>
        </p:txBody>
      </p:sp>
      <p:pic>
        <p:nvPicPr>
          <p:cNvPr id="5" name="Content Placeholder 4">
            <a:extLst>
              <a:ext uri="{FF2B5EF4-FFF2-40B4-BE49-F238E27FC236}">
                <a16:creationId xmlns:a16="http://schemas.microsoft.com/office/drawing/2014/main" id="{3CD12167-A66D-4CA0-8C10-30DED03C7AD4}"/>
              </a:ext>
            </a:extLst>
          </p:cNvPr>
          <p:cNvPicPr>
            <a:picLocks noChangeAspect="1"/>
          </p:cNvPicPr>
          <p:nvPr/>
        </p:nvPicPr>
        <p:blipFill>
          <a:blip r:embed="rId4"/>
          <a:stretch/>
        </p:blipFill>
        <p:spPr>
          <a:xfrm>
            <a:off x="1141413" y="2338735"/>
            <a:ext cx="5673973" cy="160071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98642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739</Words>
  <Application>Microsoft Office PowerPoint</Application>
  <PresentationFormat>Widescreen</PresentationFormat>
  <Paragraphs>50</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Tw Cen MT</vt:lpstr>
      <vt:lpstr>Circuit</vt:lpstr>
      <vt:lpstr>system for communication at restaurants</vt:lpstr>
      <vt:lpstr>Problems description </vt:lpstr>
      <vt:lpstr>Diagrams</vt:lpstr>
      <vt:lpstr>Block diagram</vt:lpstr>
      <vt:lpstr>Lolin NodeMCU V3 </vt:lpstr>
      <vt:lpstr>Server Side</vt:lpstr>
      <vt:lpstr>Server Side</vt:lpstr>
      <vt:lpstr>handlers</vt:lpstr>
      <vt:lpstr>Handleroot</vt:lpstr>
      <vt:lpstr>Client Side</vt:lpstr>
      <vt:lpstr>Client Side</vt:lpstr>
      <vt:lpstr>Client Side</vt:lpstr>
      <vt:lpstr>testing</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for communication at restaurants</dc:title>
  <dc:creator>Hristian Geshkov</dc:creator>
  <cp:lastModifiedBy>Hristian Geshkov</cp:lastModifiedBy>
  <cp:revision>4</cp:revision>
  <dcterms:created xsi:type="dcterms:W3CDTF">2020-06-14T20:10:03Z</dcterms:created>
  <dcterms:modified xsi:type="dcterms:W3CDTF">2020-06-15T06:30:17Z</dcterms:modified>
</cp:coreProperties>
</file>